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7561263" cy="10693400"/>
  <p:notesSz cx="6858000" cy="9144000"/>
  <p:defaultText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63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p:cViewPr>
        <p:scale>
          <a:sx n="150" d="100"/>
          <a:sy n="150" d="100"/>
        </p:scale>
        <p:origin x="5616" y="-3102"/>
      </p:cViewPr>
      <p:guideLst>
        <p:guide orient="horz" pos="336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63" y="18108"/>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20210" y="-63308"/>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4">
            <a:extLst>
              <a:ext uri="{28A0092B-C50C-407E-A947-70E740481C1C}">
                <a14:useLocalDpi xmlns:a14="http://schemas.microsoft.com/office/drawing/2010/main"/>
              </a:ext>
            </a:extLst>
          </a:blip>
          <a:stretch>
            <a:fillRect/>
          </a:stretch>
        </p:blipFill>
        <p:spPr bwMode="auto">
          <a:xfrm>
            <a:off x="-25161" y="9051006"/>
            <a:ext cx="434275"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5">
            <a:extLst>
              <a:ext uri="{28A0092B-C50C-407E-A947-70E740481C1C}">
                <a14:useLocalDpi xmlns:a14="http://schemas.microsoft.com/office/drawing/2010/main"/>
              </a:ext>
            </a:extLst>
          </a:blip>
          <a:stretch>
            <a:fillRect/>
          </a:stretch>
        </p:blipFill>
        <p:spPr bwMode="auto">
          <a:xfrm>
            <a:off x="4385000" y="4270691"/>
            <a:ext cx="3175000" cy="55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793" y="-6351"/>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Shao_Lee\++\Thermal\7.OTHERS\product sheet\未命名-1-06.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87525" y="450156"/>
            <a:ext cx="6584950" cy="15970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263" y="10382498"/>
            <a:ext cx="7560000" cy="31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0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04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78065" y="428232"/>
            <a:ext cx="6805137" cy="1782233"/>
          </a:xfrm>
          <a:prstGeom prst="rect">
            <a:avLst/>
          </a:prstGeom>
        </p:spPr>
        <p:txBody>
          <a:bodyPr vert="horz" lIns="99569" tIns="49785" rIns="99569" bIns="4978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378065" y="2495128"/>
            <a:ext cx="6805137" cy="7057150"/>
          </a:xfrm>
          <a:prstGeom prst="rect">
            <a:avLst/>
          </a:prstGeom>
        </p:spPr>
        <p:txBody>
          <a:bodyPr vert="horz" lIns="99569" tIns="49785" rIns="99569" bIns="4978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78065"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F8B9EDC7-1D5A-430F-A79D-3D2B2607780C}" type="datetimeFigureOut">
              <a:rPr lang="zh-TW" altLang="en-US" smtClean="0"/>
              <a:t>2023/5/17</a:t>
            </a:fld>
            <a:endParaRPr lang="zh-TW" altLang="en-US"/>
          </a:p>
        </p:txBody>
      </p:sp>
      <p:sp>
        <p:nvSpPr>
          <p:cNvPr id="5" name="頁尾版面配置區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418907"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26023348-3F9E-4C41-B368-8DACFDEFA257}" type="slidenum">
              <a:rPr lang="zh-TW" altLang="en-US" smtClean="0"/>
              <a:t>‹#›</a:t>
            </a:fld>
            <a:endParaRPr lang="zh-TW" altLang="en-US"/>
          </a:p>
        </p:txBody>
      </p:sp>
    </p:spTree>
    <p:extLst>
      <p:ext uri="{BB962C8B-B14F-4D97-AF65-F5344CB8AC3E}">
        <p14:creationId xmlns:p14="http://schemas.microsoft.com/office/powerpoint/2010/main" val="400517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3"/>
          <p:cNvSpPr txBox="1">
            <a:spLocks noChangeArrowheads="1"/>
          </p:cNvSpPr>
          <p:nvPr/>
        </p:nvSpPr>
        <p:spPr>
          <a:xfrm>
            <a:off x="3787201" y="1339598"/>
            <a:ext cx="3651767" cy="2326883"/>
          </a:xfrm>
          <a:prstGeom prst="rect">
            <a:avLst/>
          </a:prstGeom>
        </p:spPr>
        <p:txBody>
          <a:bodyPr>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fontAlgn="base">
              <a:buNone/>
            </a:pPr>
            <a:r>
              <a:rPr lang="en-US" altLang="en-US" sz="1200" dirty="0">
                <a:latin typeface="Teko SemiBold" pitchFamily="50" charset="0"/>
                <a:cs typeface="Teko" panose="02000000000000000000" pitchFamily="2" charset="0"/>
              </a:rPr>
              <a:t>Cooler Master is unveiling its flagship air cooler and newest addition to the Stealth Series – the </a:t>
            </a:r>
            <a:r>
              <a:rPr lang="en-US" altLang="en-US" sz="1200" dirty="0" err="1">
                <a:latin typeface="Teko SemiBold" pitchFamily="50" charset="0"/>
                <a:cs typeface="Teko" panose="02000000000000000000" pitchFamily="2" charset="0"/>
              </a:rPr>
              <a:t>MasterAir</a:t>
            </a:r>
            <a:r>
              <a:rPr lang="en-US" altLang="en-US" sz="1200" dirty="0">
                <a:latin typeface="Teko SemiBold" pitchFamily="50" charset="0"/>
                <a:cs typeface="Teko" panose="02000000000000000000" pitchFamily="2" charset="0"/>
              </a:rPr>
              <a:t> MA824 Stealth. With an impressive 8 heat pipe, dual tower design the MA824 Stealth delivers unmatched performance in its class. It carries the Stealth identity with total blackout accents and design. The redesigned dual tower features 8 of the in-house designed Superconductive Composite Heat Pipes, with variable thicknesses for ultra efficient heat dissipation. Upgraded with a Mobius 120 fan for performance and 43mm of RAM clearance, the staggered Push-Pull setup along with the 135mm performance fan provide absolute cooling. The full coverage nickel plated copper base provides total and seamless contact with the CPU. The MA824 Stealth is bringing performance ready to overshadow its competition.</a:t>
            </a:r>
          </a:p>
          <a:p>
            <a:pPr marL="0" indent="0" fontAlgn="base">
              <a:buNone/>
            </a:pPr>
            <a:endParaRPr lang="en-US" altLang="en-US" sz="1100" dirty="0">
              <a:latin typeface="Teko" panose="02000000000000000000" pitchFamily="2" charset="0"/>
              <a:cs typeface="Teko" panose="02000000000000000000" pitchFamily="2" charset="0"/>
            </a:endParaRPr>
          </a:p>
          <a:p>
            <a:pPr marL="0" indent="0" fontAlgn="base">
              <a:buNone/>
            </a:pPr>
            <a:endParaRPr lang="en-US" altLang="en-US" sz="1100" dirty="0">
              <a:latin typeface="Teko" panose="02000000000000000000" pitchFamily="2" charset="0"/>
              <a:cs typeface="Teko" panose="02000000000000000000" pitchFamily="2" charset="0"/>
            </a:endParaRPr>
          </a:p>
        </p:txBody>
      </p:sp>
      <p:sp>
        <p:nvSpPr>
          <p:cNvPr id="4" name="矩形 3"/>
          <p:cNvSpPr/>
          <p:nvPr/>
        </p:nvSpPr>
        <p:spPr>
          <a:xfrm>
            <a:off x="180231" y="4235882"/>
            <a:ext cx="3994274" cy="580736"/>
          </a:xfrm>
          <a:prstGeom prst="rect">
            <a:avLst/>
          </a:prstGeom>
        </p:spPr>
        <p:txBody>
          <a:bodyPr wrap="square">
            <a:spAutoFit/>
          </a:bodyPr>
          <a:lstStyle/>
          <a:p>
            <a:pPr>
              <a:lnSpc>
                <a:spcPts val="3830"/>
              </a:lnSpc>
            </a:pPr>
            <a:r>
              <a:rPr lang="en-US" altLang="zh-TW" sz="4000" b="1" spc="-100" dirty="0">
                <a:solidFill>
                  <a:srgbClr val="63C2C4"/>
                </a:solidFill>
                <a:latin typeface="Teko SemiBold" panose="02000000000000000000" pitchFamily="2" charset="0"/>
                <a:cs typeface="Teko SemiBold" panose="02000000000000000000" pitchFamily="2" charset="0"/>
              </a:rPr>
              <a:t>MA824 STEALTH</a:t>
            </a:r>
          </a:p>
        </p:txBody>
      </p:sp>
      <p:sp>
        <p:nvSpPr>
          <p:cNvPr id="76" name="TextBox 23"/>
          <p:cNvSpPr txBox="1">
            <a:spLocks noChangeArrowheads="1"/>
          </p:cNvSpPr>
          <p:nvPr/>
        </p:nvSpPr>
        <p:spPr bwMode="auto">
          <a:xfrm>
            <a:off x="3056150" y="6730573"/>
            <a:ext cx="2179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en-US" altLang="zh-CN"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rPr>
              <a:t>Seamless Contact Copper Base</a:t>
            </a:r>
          </a:p>
        </p:txBody>
      </p:sp>
      <p:sp>
        <p:nvSpPr>
          <p:cNvPr id="7" name="矩形 6"/>
          <p:cNvSpPr/>
          <p:nvPr/>
        </p:nvSpPr>
        <p:spPr>
          <a:xfrm>
            <a:off x="551876" y="6737043"/>
            <a:ext cx="1996641" cy="276999"/>
          </a:xfrm>
          <a:prstGeom prst="rect">
            <a:avLst/>
          </a:prstGeom>
        </p:spPr>
        <p:txBody>
          <a:bodyPr wrap="square">
            <a:spAutoFit/>
          </a:bodyPr>
          <a:lstStyle/>
          <a:p>
            <a:pPr algn="ctr"/>
            <a:r>
              <a:rPr lang="en-US" altLang="en-US"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rPr>
              <a:t>Performance Dual Tower </a:t>
            </a:r>
            <a:endParaRPr lang="en-US" altLang="zh-CN"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endParaRPr>
          </a:p>
        </p:txBody>
      </p:sp>
      <p:sp>
        <p:nvSpPr>
          <p:cNvPr id="2" name="矩形 1"/>
          <p:cNvSpPr/>
          <p:nvPr/>
        </p:nvSpPr>
        <p:spPr>
          <a:xfrm>
            <a:off x="528869" y="6976025"/>
            <a:ext cx="2277985" cy="553998"/>
          </a:xfrm>
          <a:prstGeom prst="rect">
            <a:avLst/>
          </a:prstGeom>
        </p:spPr>
        <p:txBody>
          <a:bodyPr wrap="square">
            <a:spAutoFit/>
          </a:bodyPr>
          <a:lstStyle/>
          <a:p>
            <a:pPr algn="ctr">
              <a:spcBef>
                <a:spcPct val="0"/>
              </a:spcBef>
              <a:spcAft>
                <a:spcPct val="0"/>
              </a:spcAft>
            </a:pPr>
            <a:r>
              <a:rPr lang="en-US" altLang="en-US" sz="1000" dirty="0">
                <a:solidFill>
                  <a:schemeClr val="tx1">
                    <a:lumMod val="75000"/>
                    <a:lumOff val="25000"/>
                  </a:schemeClr>
                </a:solidFill>
                <a:latin typeface="Noto Sans" pitchFamily="34" charset="0"/>
                <a:ea typeface="Meiryo" pitchFamily="34" charset="-128"/>
                <a:cs typeface="Meiryo" pitchFamily="34" charset="-128"/>
              </a:rPr>
              <a:t>Re-engineered performance dual tower with refined fin thickness and gap to maximize surface area.</a:t>
            </a:r>
          </a:p>
        </p:txBody>
      </p:sp>
      <p:sp>
        <p:nvSpPr>
          <p:cNvPr id="5" name="矩形 4"/>
          <p:cNvSpPr/>
          <p:nvPr/>
        </p:nvSpPr>
        <p:spPr>
          <a:xfrm>
            <a:off x="2916535" y="7137608"/>
            <a:ext cx="1889125" cy="230832"/>
          </a:xfrm>
          <a:prstGeom prst="rect">
            <a:avLst/>
          </a:prstGeom>
        </p:spPr>
        <p:txBody>
          <a:bodyPr wrap="square">
            <a:spAutoFit/>
          </a:bodyPr>
          <a:lstStyle/>
          <a:p>
            <a:pPr algn="ctr">
              <a:spcBef>
                <a:spcPct val="0"/>
              </a:spcBef>
              <a:spcAft>
                <a:spcPct val="0"/>
              </a:spcAft>
            </a:pPr>
            <a:endParaRPr lang="en-US" altLang="en-US" sz="900" dirty="0">
              <a:solidFill>
                <a:schemeClr val="tx1">
                  <a:lumMod val="75000"/>
                  <a:lumOff val="25000"/>
                </a:schemeClr>
              </a:solidFill>
              <a:latin typeface="Noto Sans" pitchFamily="34" charset="0"/>
              <a:ea typeface="Meiryo" pitchFamily="34" charset="-128"/>
              <a:cs typeface="Meiryo" pitchFamily="34" charset="-128"/>
            </a:endParaRPr>
          </a:p>
        </p:txBody>
      </p:sp>
      <p:sp>
        <p:nvSpPr>
          <p:cNvPr id="10" name="矩形 9"/>
          <p:cNvSpPr/>
          <p:nvPr/>
        </p:nvSpPr>
        <p:spPr>
          <a:xfrm>
            <a:off x="5158675" y="9415458"/>
            <a:ext cx="2415502" cy="276999"/>
          </a:xfrm>
          <a:prstGeom prst="rect">
            <a:avLst/>
          </a:prstGeom>
        </p:spPr>
        <p:txBody>
          <a:bodyPr wrap="square">
            <a:spAutoFit/>
          </a:bodyPr>
          <a:lstStyle/>
          <a:p>
            <a:pPr algn="ctr"/>
            <a:r>
              <a:rPr lang="en-US" altLang="zh-TW" sz="1200" b="1" dirty="0">
                <a:solidFill>
                  <a:srgbClr val="404040"/>
                </a:solidFill>
                <a:latin typeface="Teko SemiBold" panose="02000000000000000000" pitchFamily="2" charset="0"/>
                <a:ea typeface="Noto Sans" panose="020B0502040504020204" pitchFamily="34" charset="0"/>
                <a:cs typeface="Teko SemiBold" panose="02000000000000000000" pitchFamily="2" charset="0"/>
              </a:rPr>
              <a:t>8 Superconductive Composite Heat Pipes</a:t>
            </a:r>
            <a:endParaRPr lang="zh-CN" altLang="en-US" sz="1200" b="1" dirty="0">
              <a:solidFill>
                <a:srgbClr val="404040"/>
              </a:solidFill>
              <a:latin typeface="Teko SemiBold" panose="02000000000000000000" pitchFamily="2" charset="0"/>
              <a:ea typeface="Noto Sans" panose="020B0502040504020204" pitchFamily="34" charset="0"/>
              <a:cs typeface="Teko SemiBold" panose="02000000000000000000" pitchFamily="2" charset="0"/>
            </a:endParaRPr>
          </a:p>
        </p:txBody>
      </p:sp>
      <p:sp>
        <p:nvSpPr>
          <p:cNvPr id="13" name="矩形 12"/>
          <p:cNvSpPr/>
          <p:nvPr/>
        </p:nvSpPr>
        <p:spPr>
          <a:xfrm>
            <a:off x="5321520" y="9659629"/>
            <a:ext cx="2260290" cy="1015663"/>
          </a:xfrm>
          <a:prstGeom prst="rect">
            <a:avLst/>
          </a:prstGeom>
        </p:spPr>
        <p:txBody>
          <a:bodyPr wrap="square">
            <a:spAutoFit/>
          </a:bodyPr>
          <a:lstStyle/>
          <a:p>
            <a:pPr algn="ctr">
              <a:spcBef>
                <a:spcPct val="0"/>
              </a:spcBef>
              <a:spcAft>
                <a:spcPct val="0"/>
              </a:spcAft>
            </a:pPr>
            <a:r>
              <a:rPr lang="en-US" altLang="zh-CN" sz="1000" dirty="0">
                <a:solidFill>
                  <a:srgbClr val="404040"/>
                </a:solidFill>
                <a:latin typeface="Noto Sans" pitchFamily="34" charset="0"/>
                <a:ea typeface="Meiryo" pitchFamily="34" charset="-128"/>
                <a:cs typeface="Meiryo" pitchFamily="34" charset="-128"/>
              </a:rPr>
              <a:t>8 Superconductive Composite Heat Pipes utilize groove and powder with dual variable thicknesses allow for specific targeted heat transfer throughout the cooler.</a:t>
            </a:r>
          </a:p>
        </p:txBody>
      </p:sp>
      <p:sp>
        <p:nvSpPr>
          <p:cNvPr id="17" name="矩形 16"/>
          <p:cNvSpPr/>
          <p:nvPr/>
        </p:nvSpPr>
        <p:spPr>
          <a:xfrm>
            <a:off x="5486299" y="6736603"/>
            <a:ext cx="2087878" cy="276999"/>
          </a:xfrm>
          <a:prstGeom prst="rect">
            <a:avLst/>
          </a:prstGeom>
        </p:spPr>
        <p:txBody>
          <a:bodyPr wrap="square">
            <a:spAutoFit/>
          </a:bodyPr>
          <a:lstStyle/>
          <a:p>
            <a:pPr algn="ctr"/>
            <a:r>
              <a:rPr lang="en-US" altLang="zh-CN"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rPr>
              <a:t>Signature Stealth Design</a:t>
            </a:r>
            <a:endParaRPr lang="zh-CN" altLang="en-US"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endParaRPr>
          </a:p>
        </p:txBody>
      </p:sp>
      <p:sp>
        <p:nvSpPr>
          <p:cNvPr id="18" name="矩形 17"/>
          <p:cNvSpPr/>
          <p:nvPr/>
        </p:nvSpPr>
        <p:spPr>
          <a:xfrm>
            <a:off x="5553896" y="6948965"/>
            <a:ext cx="1952986" cy="707886"/>
          </a:xfrm>
          <a:prstGeom prst="rect">
            <a:avLst/>
          </a:prstGeom>
        </p:spPr>
        <p:txBody>
          <a:bodyPr wrap="square">
            <a:spAutoFit/>
          </a:bodyPr>
          <a:lstStyle/>
          <a:p>
            <a:pPr algn="ctr"/>
            <a:r>
              <a:rPr lang="en-US" altLang="en-US" sz="1000" dirty="0">
                <a:solidFill>
                  <a:srgbClr val="53565A"/>
                </a:solidFill>
                <a:latin typeface="Noto Sans" panose="02020500000000000000" charset="0"/>
                <a:ea typeface="Noto Sans" panose="02020500000000000000" charset="0"/>
              </a:rPr>
              <a:t>Signature Stealth Series aluminum black top cover adds a clean and simple design look.</a:t>
            </a:r>
          </a:p>
        </p:txBody>
      </p:sp>
      <p:sp>
        <p:nvSpPr>
          <p:cNvPr id="19" name="矩形 18"/>
          <p:cNvSpPr/>
          <p:nvPr/>
        </p:nvSpPr>
        <p:spPr>
          <a:xfrm>
            <a:off x="3229354" y="9676962"/>
            <a:ext cx="1890302" cy="861774"/>
          </a:xfrm>
          <a:prstGeom prst="rect">
            <a:avLst/>
          </a:prstGeom>
        </p:spPr>
        <p:txBody>
          <a:bodyPr wrap="square">
            <a:spAutoFit/>
          </a:bodyPr>
          <a:lstStyle/>
          <a:p>
            <a:pPr algn="ctr">
              <a:spcBef>
                <a:spcPct val="0"/>
              </a:spcBef>
              <a:spcAft>
                <a:spcPct val="0"/>
              </a:spcAft>
            </a:pPr>
            <a:r>
              <a:rPr lang="en-US" altLang="en-US" sz="1000" dirty="0">
                <a:solidFill>
                  <a:schemeClr val="tx1">
                    <a:lumMod val="75000"/>
                    <a:lumOff val="25000"/>
                  </a:schemeClr>
                </a:solidFill>
                <a:latin typeface="Noto Sans" pitchFamily="34" charset="0"/>
                <a:ea typeface="Meiryo" pitchFamily="34" charset="-128"/>
                <a:cs typeface="Meiryo" pitchFamily="34" charset="-128"/>
              </a:rPr>
              <a:t>42mm of RAM clearance with the 120mm Mobius fan to fit a wide range of builds without sacrificing performance.</a:t>
            </a:r>
          </a:p>
        </p:txBody>
      </p:sp>
      <p:sp>
        <p:nvSpPr>
          <p:cNvPr id="21" name="矩形 20"/>
          <p:cNvSpPr/>
          <p:nvPr/>
        </p:nvSpPr>
        <p:spPr>
          <a:xfrm>
            <a:off x="3627045" y="9409177"/>
            <a:ext cx="1361270" cy="276999"/>
          </a:xfrm>
          <a:prstGeom prst="rect">
            <a:avLst/>
          </a:prstGeom>
        </p:spPr>
        <p:txBody>
          <a:bodyPr wrap="none">
            <a:spAutoFit/>
          </a:bodyPr>
          <a:lstStyle/>
          <a:p>
            <a:r>
              <a:rPr lang="en-US" altLang="en-US"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rPr>
              <a:t>RAM  Clearance </a:t>
            </a:r>
            <a:endParaRPr lang="zh-CN" altLang="en-US"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endParaRPr>
          </a:p>
        </p:txBody>
      </p:sp>
      <p:sp>
        <p:nvSpPr>
          <p:cNvPr id="22" name="矩形 21"/>
          <p:cNvSpPr/>
          <p:nvPr/>
        </p:nvSpPr>
        <p:spPr>
          <a:xfrm>
            <a:off x="474642" y="9686176"/>
            <a:ext cx="2421809" cy="861774"/>
          </a:xfrm>
          <a:prstGeom prst="rect">
            <a:avLst/>
          </a:prstGeom>
        </p:spPr>
        <p:txBody>
          <a:bodyPr wrap="square">
            <a:spAutoFit/>
          </a:bodyPr>
          <a:lstStyle/>
          <a:p>
            <a:pPr algn="ctr">
              <a:spcBef>
                <a:spcPct val="0"/>
              </a:spcBef>
              <a:spcAft>
                <a:spcPct val="0"/>
              </a:spcAft>
            </a:pPr>
            <a:r>
              <a:rPr lang="en-US" altLang="en-US" sz="1000" dirty="0">
                <a:solidFill>
                  <a:schemeClr val="tx1">
                    <a:lumMod val="75000"/>
                    <a:lumOff val="25000"/>
                  </a:schemeClr>
                </a:solidFill>
                <a:latin typeface="Noto Sans" pitchFamily="34" charset="0"/>
                <a:ea typeface="Meiryo" pitchFamily="34" charset="-128"/>
                <a:cs typeface="Meiryo" pitchFamily="34" charset="-128"/>
              </a:rPr>
              <a:t>Upgraded Mobius 120 and 135mm Push-Pull fan work in tandem with performance dual towers to deliver unmatched cooling performance and rapid heat dissipation.</a:t>
            </a:r>
          </a:p>
        </p:txBody>
      </p:sp>
      <p:sp>
        <p:nvSpPr>
          <p:cNvPr id="23" name="矩形 22"/>
          <p:cNvSpPr/>
          <p:nvPr/>
        </p:nvSpPr>
        <p:spPr>
          <a:xfrm>
            <a:off x="678847" y="9399963"/>
            <a:ext cx="2138599" cy="276999"/>
          </a:xfrm>
          <a:prstGeom prst="rect">
            <a:avLst/>
          </a:prstGeom>
        </p:spPr>
        <p:txBody>
          <a:bodyPr wrap="square">
            <a:spAutoFit/>
          </a:bodyPr>
          <a:lstStyle/>
          <a:p>
            <a:pPr algn="ctr"/>
            <a:r>
              <a:rPr lang="en-US" altLang="en-US"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rPr>
              <a:t>Dual Staggered Fan Setup</a:t>
            </a:r>
            <a:endParaRPr lang="zh-CN" altLang="en-US"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15063319"/>
              </p:ext>
            </p:extLst>
          </p:nvPr>
        </p:nvGraphicFramePr>
        <p:xfrm>
          <a:off x="3253581" y="5906294"/>
          <a:ext cx="1054100" cy="234950"/>
        </p:xfrm>
        <a:graphic>
          <a:graphicData uri="http://schemas.openxmlformats.org/drawingml/2006/table">
            <a:tbl>
              <a:tblPr/>
              <a:tblGrid>
                <a:gridCol w="1054100">
                  <a:extLst>
                    <a:ext uri="{9D8B030D-6E8A-4147-A177-3AD203B41FA5}">
                      <a16:colId xmlns:a16="http://schemas.microsoft.com/office/drawing/2014/main" val="210810580"/>
                    </a:ext>
                  </a:extLst>
                </a:gridCol>
              </a:tblGrid>
              <a:tr h="190500">
                <a:tc>
                  <a:txBody>
                    <a:bodyPr/>
                    <a:lstStyle/>
                    <a:p>
                      <a:pPr algn="ctr" fontAlgn="ctr"/>
                      <a:endParaRPr 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anchor="ctr">
                    <a:lnL>
                      <a:noFill/>
                    </a:lnL>
                    <a:lnR>
                      <a:noFill/>
                    </a:lnR>
                    <a:lnT>
                      <a:noFill/>
                    </a:lnT>
                    <a:lnB>
                      <a:noFill/>
                    </a:lnB>
                  </a:tcPr>
                </a:tc>
                <a:extLst>
                  <a:ext uri="{0D108BD9-81ED-4DB2-BD59-A6C34878D82A}">
                    <a16:rowId xmlns:a16="http://schemas.microsoft.com/office/drawing/2014/main" val="2121699"/>
                  </a:ext>
                </a:extLst>
              </a:tr>
            </a:tbl>
          </a:graphicData>
        </a:graphic>
      </p:graphicFrame>
      <p:sp>
        <p:nvSpPr>
          <p:cNvPr id="9" name="Rectangle 8"/>
          <p:cNvSpPr/>
          <p:nvPr/>
        </p:nvSpPr>
        <p:spPr>
          <a:xfrm>
            <a:off x="2932253" y="7203935"/>
            <a:ext cx="2143323" cy="261610"/>
          </a:xfrm>
          <a:prstGeom prst="rect">
            <a:avLst/>
          </a:prstGeom>
        </p:spPr>
        <p:txBody>
          <a:bodyPr wrap="square">
            <a:spAutoFit/>
          </a:bodyPr>
          <a:lstStyle/>
          <a:p>
            <a:pPr>
              <a:spcBef>
                <a:spcPct val="0"/>
              </a:spcBef>
              <a:spcAft>
                <a:spcPct val="0"/>
              </a:spcAft>
            </a:pPr>
            <a:endParaRPr lang="zh-CN" altLang="en-US" sz="1100" dirty="0">
              <a:solidFill>
                <a:schemeClr val="tx1">
                  <a:lumMod val="75000"/>
                  <a:lumOff val="25000"/>
                </a:schemeClr>
              </a:solidFill>
              <a:latin typeface="Noto Sans" pitchFamily="34" charset="0"/>
              <a:ea typeface="Meiryo" pitchFamily="34" charset="-128"/>
              <a:cs typeface="Meiryo" pitchFamily="34" charset="-128"/>
            </a:endParaRPr>
          </a:p>
        </p:txBody>
      </p:sp>
      <p:sp>
        <p:nvSpPr>
          <p:cNvPr id="8" name="Rectangle 7"/>
          <p:cNvSpPr/>
          <p:nvPr/>
        </p:nvSpPr>
        <p:spPr>
          <a:xfrm>
            <a:off x="3065191" y="6952942"/>
            <a:ext cx="2227608" cy="553998"/>
          </a:xfrm>
          <a:prstGeom prst="rect">
            <a:avLst/>
          </a:prstGeom>
        </p:spPr>
        <p:txBody>
          <a:bodyPr wrap="square">
            <a:spAutoFit/>
          </a:bodyPr>
          <a:lstStyle/>
          <a:p>
            <a:pPr algn="ctr">
              <a:spcBef>
                <a:spcPct val="0"/>
              </a:spcBef>
              <a:spcAft>
                <a:spcPct val="0"/>
              </a:spcAft>
            </a:pPr>
            <a:r>
              <a:rPr lang="en-US" sz="1000" dirty="0">
                <a:solidFill>
                  <a:schemeClr val="tx1">
                    <a:lumMod val="75000"/>
                    <a:lumOff val="25000"/>
                  </a:schemeClr>
                </a:solidFill>
                <a:latin typeface="Noto Sans" pitchFamily="34" charset="0"/>
                <a:ea typeface="Meiryo" pitchFamily="34" charset="-128"/>
                <a:cs typeface="Meiryo" pitchFamily="34" charset="-128"/>
              </a:rPr>
              <a:t>Full coverage </a:t>
            </a:r>
            <a:r>
              <a:rPr lang="en-US" altLang="en-US" sz="1000" dirty="0">
                <a:solidFill>
                  <a:schemeClr val="tx1">
                    <a:lumMod val="75000"/>
                    <a:lumOff val="25000"/>
                  </a:schemeClr>
                </a:solidFill>
                <a:latin typeface="Noto Sans" pitchFamily="34" charset="0"/>
                <a:ea typeface="Meiryo" pitchFamily="34" charset="-128"/>
                <a:cs typeface="Meiryo" pitchFamily="34" charset="-128"/>
              </a:rPr>
              <a:t>nickel plated copper base provide seamless contact and complete coverage with CPU.</a:t>
            </a:r>
          </a:p>
        </p:txBody>
      </p:sp>
      <p:grpSp>
        <p:nvGrpSpPr>
          <p:cNvPr id="15" name="Group 14"/>
          <p:cNvGrpSpPr/>
          <p:nvPr/>
        </p:nvGrpSpPr>
        <p:grpSpPr>
          <a:xfrm>
            <a:off x="881879" y="8214787"/>
            <a:ext cx="1680973" cy="1128858"/>
            <a:chOff x="1600988" y="7471146"/>
            <a:chExt cx="1680722" cy="1171888"/>
          </a:xfrm>
        </p:grpSpPr>
        <p:pic>
          <p:nvPicPr>
            <p:cNvPr id="25" name="Picture 2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0988" y="7471146"/>
              <a:ext cx="1023882" cy="1115573"/>
            </a:xfrm>
            <a:prstGeom prst="rect">
              <a:avLst/>
            </a:prstGeom>
          </p:spPr>
        </p:pic>
        <p:pic>
          <p:nvPicPr>
            <p:cNvPr id="26" name="Picture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75552" y="7529608"/>
              <a:ext cx="1006158" cy="1113426"/>
            </a:xfrm>
            <a:prstGeom prst="rect">
              <a:avLst/>
            </a:prstGeom>
          </p:spPr>
        </p:pic>
      </p:grpSp>
      <p:pic>
        <p:nvPicPr>
          <p:cNvPr id="31" name="Picture 30"/>
          <p:cNvPicPr>
            <a:picLocks noChangeAspect="1"/>
          </p:cNvPicPr>
          <p:nvPr/>
        </p:nvPicPr>
        <p:blipFill rotWithShape="1">
          <a:blip r:embed="rId4" cstate="screen">
            <a:extLst>
              <a:ext uri="{28A0092B-C50C-407E-A947-70E740481C1C}">
                <a14:useLocalDpi xmlns:a14="http://schemas.microsoft.com/office/drawing/2010/main"/>
              </a:ext>
            </a:extLst>
          </a:blip>
          <a:srcRect b="13903"/>
          <a:stretch/>
        </p:blipFill>
        <p:spPr>
          <a:xfrm>
            <a:off x="5258975" y="7683254"/>
            <a:ext cx="2539607" cy="1890257"/>
          </a:xfrm>
          <a:prstGeom prst="rect">
            <a:avLst/>
          </a:prstGeom>
        </p:spPr>
      </p:pic>
      <p:pic>
        <p:nvPicPr>
          <p:cNvPr id="33" name="Picture 32"/>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l="20459" t="19368" r="17388" b="20551"/>
          <a:stretch/>
        </p:blipFill>
        <p:spPr>
          <a:xfrm>
            <a:off x="3296206" y="7779642"/>
            <a:ext cx="1688139" cy="163186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063" y="1057960"/>
            <a:ext cx="2965165" cy="296516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102" y="4890566"/>
            <a:ext cx="1830227" cy="1830227"/>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5830" y="5022321"/>
            <a:ext cx="1764068" cy="1764068"/>
          </a:xfrm>
          <a:prstGeom prst="rect">
            <a:avLst/>
          </a:prstGeom>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6677" y="4879030"/>
            <a:ext cx="2014899" cy="2014899"/>
          </a:xfrm>
          <a:prstGeom prst="rect">
            <a:avLst/>
          </a:prstGeom>
        </p:spPr>
      </p:pic>
    </p:spTree>
    <p:extLst>
      <p:ext uri="{BB962C8B-B14F-4D97-AF65-F5344CB8AC3E}">
        <p14:creationId xmlns:p14="http://schemas.microsoft.com/office/powerpoint/2010/main" val="35674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Shao_Lee\++\Thermal\7.OTHERS\product sheet\未命名-1-0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525" y="2322364"/>
            <a:ext cx="2163762" cy="328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E:\Shao_Lee\++\Thermal\7.OTHERS\product sheet\未命名-1-0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8223" y="7999443"/>
            <a:ext cx="2163762" cy="328612"/>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3348583" y="3402484"/>
            <a:ext cx="936104" cy="400110"/>
          </a:xfrm>
          <a:prstGeom prst="rect">
            <a:avLst/>
          </a:prstGeom>
          <a:noFill/>
        </p:spPr>
        <p:txBody>
          <a:bodyPr wrap="square" rtlCol="0">
            <a:spAutoFit/>
          </a:bodyPr>
          <a:lstStyle/>
          <a:p>
            <a:endParaRPr lang="zh-TW" altLang="en-US" dirty="0"/>
          </a:p>
        </p:txBody>
      </p:sp>
      <p:sp>
        <p:nvSpPr>
          <p:cNvPr id="7" name="文字方塊 6"/>
          <p:cNvSpPr txBox="1"/>
          <p:nvPr/>
        </p:nvSpPr>
        <p:spPr>
          <a:xfrm>
            <a:off x="684287" y="468154"/>
            <a:ext cx="5765100" cy="1892826"/>
          </a:xfrm>
          <a:prstGeom prst="rect">
            <a:avLst/>
          </a:prstGeom>
          <a:noFill/>
        </p:spPr>
        <p:txBody>
          <a:bodyPr wrap="square" rtlCol="0">
            <a:spAutoFit/>
          </a:bodyPr>
          <a:lstStyle/>
          <a:p>
            <a:pPr>
              <a:spcBef>
                <a:spcPct val="0"/>
              </a:spcBef>
              <a:spcAft>
                <a:spcPct val="0"/>
              </a:spcAft>
            </a:pPr>
            <a:r>
              <a:rPr lang="en-US" altLang="en-US" sz="900" b="1" dirty="0">
                <a:solidFill>
                  <a:schemeClr val="bg1"/>
                </a:solidFill>
                <a:latin typeface="Teko SemiBold" panose="02000000000000000000" pitchFamily="2" charset="0"/>
                <a:ea typeface="Noto Sans" panose="020B0502040504020204" pitchFamily="34" charset="0"/>
                <a:cs typeface="Teko SemiBold" panose="02000000000000000000" pitchFamily="2" charset="0"/>
              </a:rPr>
              <a:t>Dual Tower Push-Pull</a:t>
            </a:r>
            <a:r>
              <a:rPr lang="en-US" altLang="zh-CN" sz="900" b="1" dirty="0">
                <a:solidFill>
                  <a:schemeClr val="bg1"/>
                </a:solidFill>
                <a:latin typeface="Teko SemiBold" panose="02000000000000000000" pitchFamily="2" charset="0"/>
                <a:ea typeface="Noto Sans" panose="020B0502040504020204" pitchFamily="34" charset="0"/>
                <a:cs typeface="Teko SemiBold" panose="02000000000000000000" pitchFamily="2" charset="0"/>
              </a:rPr>
              <a:t> </a:t>
            </a:r>
            <a:r>
              <a:rPr lang="en-US" altLang="en-US" sz="900" b="1" dirty="0">
                <a:solidFill>
                  <a:schemeClr val="bg1"/>
                </a:solidFill>
                <a:latin typeface="Teko SemiBold" panose="02000000000000000000" pitchFamily="2" charset="0"/>
                <a:cs typeface="Teko SemiBold" panose="02000000000000000000" pitchFamily="2" charset="0"/>
              </a:rPr>
              <a:t>– </a:t>
            </a:r>
            <a:r>
              <a:rPr lang="en-US" altLang="en-US" sz="900" dirty="0">
                <a:solidFill>
                  <a:schemeClr val="bg1"/>
                </a:solidFill>
                <a:latin typeface="Teko SemiBold" panose="02000000000000000000" pitchFamily="2" charset="0"/>
                <a:ea typeface="Meiryo" pitchFamily="34" charset="-128"/>
                <a:cs typeface="Teko SemiBold" panose="02000000000000000000" pitchFamily="2" charset="0"/>
              </a:rPr>
              <a:t>Dual heat sinks with dual fan push-pull setup for impressive cooling.</a:t>
            </a:r>
            <a:endParaRPr lang="en-US" altLang="en-US" sz="900" b="1" dirty="0">
              <a:solidFill>
                <a:schemeClr val="bg1"/>
              </a:solidFill>
              <a:latin typeface="Teko SemiBold" panose="02000000000000000000" pitchFamily="2" charset="0"/>
              <a:cs typeface="Teko SemiBold" panose="02000000000000000000" pitchFamily="2" charset="0"/>
            </a:endParaRPr>
          </a:p>
          <a:p>
            <a:pPr>
              <a:spcBef>
                <a:spcPct val="0"/>
              </a:spcBef>
              <a:spcAft>
                <a:spcPct val="0"/>
              </a:spcAft>
            </a:pPr>
            <a:endParaRPr lang="en-US" altLang="zh-TW" sz="900" b="1" dirty="0">
              <a:solidFill>
                <a:schemeClr val="bg1"/>
              </a:solidFill>
              <a:latin typeface="Teko SemiBold" panose="02000000000000000000" pitchFamily="2" charset="0"/>
              <a:ea typeface="Noto Sans" panose="020B0502040504020204" pitchFamily="34" charset="0"/>
              <a:cs typeface="Teko SemiBold" panose="02000000000000000000" pitchFamily="2" charset="0"/>
            </a:endParaRPr>
          </a:p>
          <a:p>
            <a:pPr>
              <a:spcBef>
                <a:spcPct val="0"/>
              </a:spcBef>
              <a:spcAft>
                <a:spcPct val="0"/>
              </a:spcAft>
            </a:pPr>
            <a:r>
              <a:rPr lang="en-US" altLang="zh-TW" sz="900" b="1" dirty="0">
                <a:solidFill>
                  <a:schemeClr val="bg1"/>
                </a:solidFill>
                <a:latin typeface="Teko SemiBold" panose="02000000000000000000" pitchFamily="2" charset="0"/>
                <a:ea typeface="Noto Sans" panose="020B0502040504020204" pitchFamily="34" charset="0"/>
                <a:cs typeface="Teko SemiBold" panose="02000000000000000000" pitchFamily="2" charset="0"/>
              </a:rPr>
              <a:t>8 In-house designed Heat Pipes </a:t>
            </a:r>
            <a:r>
              <a:rPr lang="en-US" altLang="en-US" sz="900" b="1" dirty="0">
                <a:solidFill>
                  <a:schemeClr val="bg1"/>
                </a:solidFill>
                <a:latin typeface="Teko SemiBold" panose="02000000000000000000" pitchFamily="2" charset="0"/>
                <a:cs typeface="Teko SemiBold" panose="02000000000000000000" pitchFamily="2" charset="0"/>
              </a:rPr>
              <a:t>– </a:t>
            </a:r>
            <a:r>
              <a:rPr lang="en-US" altLang="zh-CN" sz="900" dirty="0">
                <a:solidFill>
                  <a:schemeClr val="bg1"/>
                </a:solidFill>
                <a:latin typeface="Teko SemiBold" panose="02000000000000000000" pitchFamily="2" charset="0"/>
                <a:ea typeface="Meiryo" pitchFamily="34" charset="-128"/>
                <a:cs typeface="Teko SemiBold" panose="02000000000000000000" pitchFamily="2" charset="0"/>
              </a:rPr>
              <a:t>8 Superconductive Composite heat pipes developed by in-house design utilize dual variable thicknesses allow for specific targeted heat transfer.</a:t>
            </a:r>
            <a:endParaRPr lang="en-US" altLang="en-US" sz="900" b="1" dirty="0">
              <a:solidFill>
                <a:schemeClr val="bg1"/>
              </a:solidFill>
              <a:latin typeface="Teko SemiBold" panose="02000000000000000000" pitchFamily="2" charset="0"/>
              <a:cs typeface="Teko SemiBold" panose="02000000000000000000" pitchFamily="2" charset="0"/>
            </a:endParaRPr>
          </a:p>
          <a:p>
            <a:pPr>
              <a:spcBef>
                <a:spcPct val="0"/>
              </a:spcBef>
              <a:spcAft>
                <a:spcPct val="0"/>
              </a:spcAft>
            </a:pPr>
            <a:endParaRPr lang="en-US" altLang="zh-TW" sz="900" b="1" dirty="0">
              <a:solidFill>
                <a:schemeClr val="bg1"/>
              </a:solidFill>
              <a:latin typeface="Teko SemiBold" panose="02000000000000000000" pitchFamily="2" charset="0"/>
              <a:ea typeface="Noto Sans" panose="020B0502040504020204" pitchFamily="34" charset="0"/>
              <a:cs typeface="Teko SemiBold" panose="02000000000000000000" pitchFamily="2" charset="0"/>
            </a:endParaRPr>
          </a:p>
          <a:p>
            <a:pPr>
              <a:spcBef>
                <a:spcPct val="0"/>
              </a:spcBef>
              <a:spcAft>
                <a:spcPct val="0"/>
              </a:spcAft>
            </a:pPr>
            <a:r>
              <a:rPr lang="en-US" altLang="zh-TW" sz="900" b="1" dirty="0">
                <a:solidFill>
                  <a:schemeClr val="bg1"/>
                </a:solidFill>
                <a:latin typeface="Teko SemiBold" panose="02000000000000000000" pitchFamily="2" charset="0"/>
                <a:ea typeface="Noto Sans" panose="020B0502040504020204" pitchFamily="34" charset="0"/>
                <a:cs typeface="Teko SemiBold" panose="02000000000000000000" pitchFamily="2" charset="0"/>
              </a:rPr>
              <a:t>Mobius 120 and 135mm Fan</a:t>
            </a:r>
            <a:r>
              <a:rPr lang="en-US" altLang="zh-TW" sz="900" b="1" dirty="0">
                <a:solidFill>
                  <a:schemeClr val="bg1"/>
                </a:solidFill>
                <a:latin typeface="Teko SemiBold" panose="02000000000000000000" pitchFamily="2" charset="0"/>
                <a:cs typeface="Teko SemiBold" panose="02000000000000000000" pitchFamily="2" charset="0"/>
              </a:rPr>
              <a:t> </a:t>
            </a:r>
            <a:r>
              <a:rPr lang="en-US" altLang="zh-CN" sz="900" b="1" dirty="0">
                <a:solidFill>
                  <a:schemeClr val="bg1"/>
                </a:solidFill>
                <a:latin typeface="Teko SemiBold" panose="02000000000000000000" pitchFamily="2" charset="0"/>
                <a:cs typeface="Teko SemiBold" panose="02000000000000000000" pitchFamily="2" charset="0"/>
              </a:rPr>
              <a:t>– </a:t>
            </a:r>
            <a:r>
              <a:rPr lang="en-US" altLang="zh-CN" sz="900" dirty="0">
                <a:solidFill>
                  <a:schemeClr val="bg1"/>
                </a:solidFill>
                <a:latin typeface="Teko SemiBold" panose="02000000000000000000" pitchFamily="2" charset="0"/>
                <a:ea typeface="Meiryo" pitchFamily="34" charset="-128"/>
                <a:cs typeface="Teko SemiBold" panose="02000000000000000000" pitchFamily="2" charset="0"/>
              </a:rPr>
              <a:t>Upgraded </a:t>
            </a:r>
            <a:r>
              <a:rPr lang="en-US" altLang="en-US" sz="900" dirty="0">
                <a:solidFill>
                  <a:schemeClr val="bg1"/>
                </a:solidFill>
                <a:latin typeface="Teko SemiBold" panose="02000000000000000000" pitchFamily="2" charset="0"/>
                <a:ea typeface="Meiryo" pitchFamily="34" charset="-128"/>
                <a:cs typeface="Teko SemiBold" panose="02000000000000000000" pitchFamily="2" charset="0"/>
              </a:rPr>
              <a:t>Mobius series fans provide unmatched cooling performance.</a:t>
            </a:r>
            <a:endParaRPr lang="en-US" altLang="zh-TW" sz="900" b="1" dirty="0">
              <a:solidFill>
                <a:schemeClr val="bg1"/>
              </a:solidFill>
              <a:latin typeface="Teko SemiBold" panose="02000000000000000000" pitchFamily="2" charset="0"/>
              <a:cs typeface="Teko SemiBold" panose="02000000000000000000" pitchFamily="2" charset="0"/>
            </a:endParaRPr>
          </a:p>
          <a:p>
            <a:pPr>
              <a:spcBef>
                <a:spcPct val="0"/>
              </a:spcBef>
              <a:spcAft>
                <a:spcPct val="0"/>
              </a:spcAft>
            </a:pPr>
            <a:endParaRPr lang="en-US" altLang="en-US" sz="900" b="1" dirty="0">
              <a:solidFill>
                <a:schemeClr val="bg1"/>
              </a:solidFill>
              <a:latin typeface="Teko SemiBold" panose="02000000000000000000" pitchFamily="2" charset="0"/>
              <a:ea typeface="Noto Sans" panose="020B0502040504020204" pitchFamily="34" charset="0"/>
              <a:cs typeface="Teko SemiBold" panose="02000000000000000000" pitchFamily="2" charset="0"/>
            </a:endParaRPr>
          </a:p>
          <a:p>
            <a:pPr>
              <a:spcBef>
                <a:spcPct val="0"/>
              </a:spcBef>
              <a:spcAft>
                <a:spcPct val="0"/>
              </a:spcAft>
            </a:pPr>
            <a:r>
              <a:rPr lang="en-US" altLang="en-US" sz="900" b="1" dirty="0">
                <a:solidFill>
                  <a:schemeClr val="bg1"/>
                </a:solidFill>
                <a:latin typeface="Teko SemiBold" panose="02000000000000000000" pitchFamily="2" charset="0"/>
                <a:ea typeface="Noto Sans" panose="020B0502040504020204" pitchFamily="34" charset="0"/>
                <a:cs typeface="Teko SemiBold" panose="02000000000000000000" pitchFamily="2" charset="0"/>
              </a:rPr>
              <a:t>Signature Stealth Design </a:t>
            </a:r>
            <a:r>
              <a:rPr lang="en-US" altLang="en-US" sz="900" b="1" dirty="0">
                <a:solidFill>
                  <a:schemeClr val="bg1"/>
                </a:solidFill>
                <a:latin typeface="Teko SemiBold" panose="02000000000000000000" pitchFamily="2" charset="0"/>
                <a:cs typeface="Teko SemiBold" panose="02000000000000000000" pitchFamily="2" charset="0"/>
              </a:rPr>
              <a:t>– </a:t>
            </a:r>
            <a:r>
              <a:rPr lang="en-US" altLang="en-US" sz="900" dirty="0">
                <a:solidFill>
                  <a:schemeClr val="bg1"/>
                </a:solidFill>
                <a:latin typeface="Teko SemiBold" panose="02000000000000000000" pitchFamily="2" charset="0"/>
                <a:cs typeface="Teko SemiBold" panose="02000000000000000000" pitchFamily="2" charset="0"/>
              </a:rPr>
              <a:t>Signature Stealth Series black aesthetics provide clean and sleek accents</a:t>
            </a:r>
            <a:r>
              <a:rPr lang="en-US" altLang="en-US" sz="900" dirty="0">
                <a:solidFill>
                  <a:schemeClr val="bg1"/>
                </a:solidFill>
                <a:latin typeface="Teko SemiBold" panose="02000000000000000000" pitchFamily="2" charset="0"/>
                <a:ea typeface="Meiryo" pitchFamily="34" charset="-128"/>
                <a:cs typeface="Teko SemiBold" panose="02000000000000000000" pitchFamily="2" charset="0"/>
              </a:rPr>
              <a:t>.</a:t>
            </a:r>
            <a:endParaRPr lang="en-US" altLang="en-US" sz="900" b="1" dirty="0">
              <a:solidFill>
                <a:schemeClr val="bg1"/>
              </a:solidFill>
              <a:latin typeface="Teko SemiBold" panose="02000000000000000000" pitchFamily="2" charset="0"/>
              <a:cs typeface="Teko SemiBold" panose="02000000000000000000" pitchFamily="2" charset="0"/>
            </a:endParaRPr>
          </a:p>
          <a:p>
            <a:pPr>
              <a:spcBef>
                <a:spcPct val="0"/>
              </a:spcBef>
              <a:spcAft>
                <a:spcPct val="0"/>
              </a:spcAft>
            </a:pPr>
            <a:endParaRPr lang="en-US" altLang="en-US" sz="900" b="1" dirty="0">
              <a:solidFill>
                <a:schemeClr val="bg1"/>
              </a:solidFill>
              <a:latin typeface="Teko SemiBold" panose="02000000000000000000" pitchFamily="2" charset="0"/>
              <a:cs typeface="Teko SemiBold" panose="02000000000000000000" pitchFamily="2" charset="0"/>
            </a:endParaRPr>
          </a:p>
          <a:p>
            <a:pPr>
              <a:spcBef>
                <a:spcPct val="0"/>
              </a:spcBef>
              <a:spcAft>
                <a:spcPct val="0"/>
              </a:spcAft>
            </a:pPr>
            <a:r>
              <a:rPr lang="en-US" altLang="en-US" sz="900" b="1" dirty="0">
                <a:solidFill>
                  <a:schemeClr val="bg1"/>
                </a:solidFill>
                <a:latin typeface="Teko SemiBold" panose="02000000000000000000" pitchFamily="2" charset="0"/>
                <a:cs typeface="Teko SemiBold" panose="02000000000000000000" pitchFamily="2" charset="0"/>
              </a:rPr>
              <a:t>RAM Clearance – </a:t>
            </a:r>
            <a:r>
              <a:rPr lang="en-US" altLang="en-US" sz="900" dirty="0">
                <a:solidFill>
                  <a:schemeClr val="bg1"/>
                </a:solidFill>
                <a:latin typeface="Teko SemiBold" panose="02000000000000000000" pitchFamily="2" charset="0"/>
                <a:cs typeface="Teko SemiBold" panose="02000000000000000000" pitchFamily="2" charset="0"/>
              </a:rPr>
              <a:t>42 mm of RAM clearance provide expanded compatibility without sacrificing performance</a:t>
            </a:r>
            <a:r>
              <a:rPr lang="en-US" altLang="en-US" sz="900" dirty="0">
                <a:solidFill>
                  <a:schemeClr val="bg1"/>
                </a:solidFill>
                <a:latin typeface="Teko SemiBold" panose="02000000000000000000" pitchFamily="2" charset="0"/>
                <a:ea typeface="Meiryo" pitchFamily="34" charset="-128"/>
                <a:cs typeface="Teko SemiBold" panose="02000000000000000000" pitchFamily="2" charset="0"/>
              </a:rPr>
              <a:t>.</a:t>
            </a:r>
            <a:endParaRPr lang="en-US" altLang="en-US" sz="900" b="1" dirty="0">
              <a:solidFill>
                <a:schemeClr val="bg1"/>
              </a:solidFill>
              <a:latin typeface="Teko SemiBold" panose="02000000000000000000" pitchFamily="2" charset="0"/>
              <a:cs typeface="Teko SemiBold" panose="02000000000000000000" pitchFamily="2" charset="0"/>
            </a:endParaRPr>
          </a:p>
          <a:p>
            <a:pPr>
              <a:spcBef>
                <a:spcPct val="0"/>
              </a:spcBef>
              <a:spcAft>
                <a:spcPct val="0"/>
              </a:spcAft>
            </a:pPr>
            <a:endParaRPr lang="en-US" altLang="en-US" sz="900" b="1" dirty="0">
              <a:solidFill>
                <a:schemeClr val="bg1"/>
              </a:solidFill>
              <a:latin typeface="Teko SemiBold" panose="02000000000000000000" pitchFamily="2" charset="0"/>
              <a:cs typeface="Teko SemiBold" panose="02000000000000000000" pitchFamily="2" charset="0"/>
            </a:endParaRPr>
          </a:p>
          <a:p>
            <a:pPr>
              <a:spcBef>
                <a:spcPct val="0"/>
              </a:spcBef>
              <a:spcAft>
                <a:spcPct val="0"/>
              </a:spcAft>
            </a:pPr>
            <a:r>
              <a:rPr lang="en-US" altLang="en-US" sz="900" b="1" dirty="0">
                <a:solidFill>
                  <a:schemeClr val="bg1"/>
                </a:solidFill>
                <a:latin typeface="Teko SemiBold" panose="02000000000000000000" pitchFamily="2" charset="0"/>
                <a:cs typeface="Teko SemiBold" panose="02000000000000000000" pitchFamily="2" charset="0"/>
              </a:rPr>
              <a:t>Seamless Contact Copper Base – Full coverage nickel plated copper base provide seamless CPU contact.</a:t>
            </a:r>
          </a:p>
          <a:p>
            <a:pPr>
              <a:spcBef>
                <a:spcPct val="0"/>
              </a:spcBef>
              <a:spcAft>
                <a:spcPct val="0"/>
              </a:spcAft>
            </a:pPr>
            <a:endParaRPr lang="en-US" altLang="en-US" sz="900" b="1" dirty="0">
              <a:solidFill>
                <a:schemeClr val="bg1"/>
              </a:solidFill>
              <a:latin typeface="Teko SemiBold" panose="02000000000000000000" pitchFamily="2" charset="0"/>
              <a:cs typeface="Teko SemiBold" panose="02000000000000000000" pitchFamily="2" charset="0"/>
            </a:endParaRPr>
          </a:p>
        </p:txBody>
      </p:sp>
      <p:graphicFrame>
        <p:nvGraphicFramePr>
          <p:cNvPr id="12" name="Table 9"/>
          <p:cNvGraphicFramePr>
            <a:graphicFrameLocks noGrp="1"/>
          </p:cNvGraphicFramePr>
          <p:nvPr>
            <p:extLst>
              <p:ext uri="{D42A27DB-BD31-4B8C-83A1-F6EECF244321}">
                <p14:modId xmlns:p14="http://schemas.microsoft.com/office/powerpoint/2010/main" val="336657304"/>
              </p:ext>
            </p:extLst>
          </p:nvPr>
        </p:nvGraphicFramePr>
        <p:xfrm>
          <a:off x="458223" y="8341052"/>
          <a:ext cx="3061923" cy="1728000"/>
        </p:xfrm>
        <a:graphic>
          <a:graphicData uri="http://schemas.openxmlformats.org/drawingml/2006/table">
            <a:tbl>
              <a:tblPr/>
              <a:tblGrid>
                <a:gridCol w="1529426">
                  <a:extLst>
                    <a:ext uri="{9D8B030D-6E8A-4147-A177-3AD203B41FA5}">
                      <a16:colId xmlns:a16="http://schemas.microsoft.com/office/drawing/2014/main" val="20000"/>
                    </a:ext>
                  </a:extLst>
                </a:gridCol>
                <a:gridCol w="1532497">
                  <a:extLst>
                    <a:ext uri="{9D8B030D-6E8A-4147-A177-3AD203B41FA5}">
                      <a16:colId xmlns:a16="http://schemas.microsoft.com/office/drawing/2014/main" val="20001"/>
                    </a:ext>
                  </a:extLst>
                </a:gridCol>
              </a:tblGrid>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EAN code</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4719512130803</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UPC code</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884102103124</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Net weight</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1.63kg</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Gross weight</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2.25kg</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324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Package </a:t>
                      </a:r>
                      <a:r>
                        <a:rPr kumimoji="0" lang="en-US" altLang="zh-CN"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dimension </a:t>
                      </a:r>
                    </a:p>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zh-CN"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(L x W X H)</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24.8 x 19.1 x 24.3 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4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Carton dimension </a:t>
                      </a:r>
                    </a:p>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(L x W x H)</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52 x 40.5 x 27.8cm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extLst>
                  <a:ext uri="{0D108BD9-81ED-4DB2-BD59-A6C34878D82A}">
                    <a16:rowId xmlns:a16="http://schemas.microsoft.com/office/drawing/2014/main" val="10005"/>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Units/CTN</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4</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3" name="Table 10"/>
          <p:cNvGraphicFramePr>
            <a:graphicFrameLocks noGrp="1"/>
          </p:cNvGraphicFramePr>
          <p:nvPr>
            <p:extLst>
              <p:ext uri="{D42A27DB-BD31-4B8C-83A1-F6EECF244321}">
                <p14:modId xmlns:p14="http://schemas.microsoft.com/office/powerpoint/2010/main" val="2367202591"/>
              </p:ext>
            </p:extLst>
          </p:nvPr>
        </p:nvGraphicFramePr>
        <p:xfrm>
          <a:off x="4068662" y="8700996"/>
          <a:ext cx="3168352" cy="1091451"/>
        </p:xfrm>
        <a:graphic>
          <a:graphicData uri="http://schemas.openxmlformats.org/drawingml/2006/table">
            <a:tbl>
              <a:tblPr/>
              <a:tblGrid>
                <a:gridCol w="757926">
                  <a:extLst>
                    <a:ext uri="{9D8B030D-6E8A-4147-A177-3AD203B41FA5}">
                      <a16:colId xmlns:a16="http://schemas.microsoft.com/office/drawing/2014/main" val="20000"/>
                    </a:ext>
                  </a:extLst>
                </a:gridCol>
                <a:gridCol w="737269">
                  <a:extLst>
                    <a:ext uri="{9D8B030D-6E8A-4147-A177-3AD203B41FA5}">
                      <a16:colId xmlns:a16="http://schemas.microsoft.com/office/drawing/2014/main" val="20001"/>
                    </a:ext>
                  </a:extLst>
                </a:gridCol>
                <a:gridCol w="924765">
                  <a:extLst>
                    <a:ext uri="{9D8B030D-6E8A-4147-A177-3AD203B41FA5}">
                      <a16:colId xmlns:a16="http://schemas.microsoft.com/office/drawing/2014/main" val="20002"/>
                    </a:ext>
                  </a:extLst>
                </a:gridCol>
                <a:gridCol w="748392">
                  <a:extLst>
                    <a:ext uri="{9D8B030D-6E8A-4147-A177-3AD203B41FA5}">
                      <a16:colId xmlns:a16="http://schemas.microsoft.com/office/drawing/2014/main" val="20003"/>
                    </a:ext>
                  </a:extLst>
                </a:gridCol>
              </a:tblGrid>
              <a:tr h="221461">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Cont.</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W/ Pallet</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Carton/ Pallet</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W/O Pallet</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2217">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20’</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1232</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28</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262217">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40’</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2464</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28</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62217">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fr-FR" altLang="en-US" sz="1000" b="0" i="0" u="none" strike="noStrike" kern="1200" cap="none" normalizeH="0" baseline="0">
                          <a:ln>
                            <a:noFill/>
                          </a:ln>
                          <a:solidFill>
                            <a:schemeClr val="tx1">
                              <a:lumMod val="65000"/>
                              <a:lumOff val="35000"/>
                            </a:schemeClr>
                          </a:solidFill>
                          <a:effectLst/>
                          <a:latin typeface="Noto Sans" panose="02020500000000000000" charset="0"/>
                          <a:ea typeface="Noto Sans" panose="02020500000000000000" charset="0"/>
                          <a:cs typeface="+mn-cs"/>
                        </a:rPr>
                        <a:t>40 HQ</a:t>
                      </a:r>
                      <a:endParaRPr kumimoji="0" lang="nl-NL" altLang="en-US" sz="1000" b="0" i="0" u="none" strike="noStrike" kern="1200" cap="none" normalizeH="0" baseline="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2816</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32</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bl>
          </a:graphicData>
        </a:graphic>
      </p:graphicFrame>
      <p:graphicFrame>
        <p:nvGraphicFramePr>
          <p:cNvPr id="10" name="Table 13"/>
          <p:cNvGraphicFramePr>
            <a:graphicFrameLocks noGrp="1"/>
          </p:cNvGraphicFramePr>
          <p:nvPr>
            <p:extLst>
              <p:ext uri="{D42A27DB-BD31-4B8C-83A1-F6EECF244321}">
                <p14:modId xmlns:p14="http://schemas.microsoft.com/office/powerpoint/2010/main" val="3291363251"/>
              </p:ext>
            </p:extLst>
          </p:nvPr>
        </p:nvGraphicFramePr>
        <p:xfrm>
          <a:off x="522929" y="2834285"/>
          <a:ext cx="6714085" cy="4925124"/>
        </p:xfrm>
        <a:graphic>
          <a:graphicData uri="http://schemas.openxmlformats.org/drawingml/2006/table">
            <a:tbl>
              <a:tblPr/>
              <a:tblGrid>
                <a:gridCol w="1988044">
                  <a:extLst>
                    <a:ext uri="{9D8B030D-6E8A-4147-A177-3AD203B41FA5}">
                      <a16:colId xmlns:a16="http://schemas.microsoft.com/office/drawing/2014/main" val="20000"/>
                    </a:ext>
                  </a:extLst>
                </a:gridCol>
                <a:gridCol w="1557690">
                  <a:extLst>
                    <a:ext uri="{9D8B030D-6E8A-4147-A177-3AD203B41FA5}">
                      <a16:colId xmlns:a16="http://schemas.microsoft.com/office/drawing/2014/main" val="20001"/>
                    </a:ext>
                  </a:extLst>
                </a:gridCol>
                <a:gridCol w="1512168">
                  <a:extLst>
                    <a:ext uri="{9D8B030D-6E8A-4147-A177-3AD203B41FA5}">
                      <a16:colId xmlns:a16="http://schemas.microsoft.com/office/drawing/2014/main" val="1247553617"/>
                    </a:ext>
                  </a:extLst>
                </a:gridCol>
                <a:gridCol w="1656183">
                  <a:extLst>
                    <a:ext uri="{9D8B030D-6E8A-4147-A177-3AD203B41FA5}">
                      <a16:colId xmlns:a16="http://schemas.microsoft.com/office/drawing/2014/main" val="20002"/>
                    </a:ext>
                  </a:extLst>
                </a:gridCol>
              </a:tblGrid>
              <a:tr h="149995">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Product Name </a:t>
                      </a: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gridSpan="3">
                  <a:txBody>
                    <a:body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1050" b="0" i="0" u="none" strike="noStrike" cap="none" normalizeH="0" baseline="0">
                          <a:ln>
                            <a:noFill/>
                          </a:ln>
                          <a:solidFill>
                            <a:srgbClr val="55565A"/>
                          </a:solidFill>
                          <a:effectLst/>
                          <a:latin typeface="Noto Sans" panose="02020500000000000000" charset="0"/>
                          <a:ea typeface="Noto Sans" panose="02020500000000000000" charset="0"/>
                          <a:cs typeface="Meiryo" panose="020B0604030504040204" pitchFamily="34" charset="-128"/>
                        </a:rPr>
                        <a:t>MasterAir</a:t>
                      </a:r>
                      <a:r>
                        <a:rPr kumimoji="0" lang="en-US" altLang="en-US" sz="1050" b="0" i="0" u="none" strike="noStrike"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 MA824 Stealth</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9995">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Product Number</a:t>
                      </a: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1050" b="0" i="0" u="none" strike="noStrike" kern="1200"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MAM-D8PN-318PK-R1</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9995">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1050" b="0" i="0" u="none" strike="noStrike" kern="1200"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Exterior Color</a:t>
                      </a: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gridSpan="3">
                  <a:txBody>
                    <a:body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1050" b="0" i="0" u="none" strike="noStrike" kern="1200"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Black</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49995">
                <a:tc rowSpan="2">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CPU Socket</a:t>
                      </a: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defRPr/>
                      </a:pPr>
                      <a:r>
                        <a:rPr kumimoji="0" lang="sv-SE" altLang="en-US" sz="1050" b="0" i="0" u="none" strike="noStrike"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Intel® LGA  1700 / 1200 / 1151 / 1150 / 1155 / 1156  socket</a:t>
                      </a:r>
                      <a:endParaRPr kumimoji="0" lang="en-US" altLang="en-US" sz="1050" b="0" i="0" u="none" strike="noStrike"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49995">
                <a:tc vMerge="1">
                  <a:txBody>
                    <a:bodyPr/>
                    <a:lstStyle/>
                    <a:p>
                      <a:endParaRPr lang="en-US"/>
                    </a:p>
                  </a:txBody>
                  <a:tcPr/>
                </a:tc>
                <a:tc gridSpan="3">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de-DE" altLang="en-US" sz="1050" b="0" i="0" u="none" strike="noStrike"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AMD®  AM5 / AM4 </a:t>
                      </a:r>
                      <a:endParaRPr kumimoji="0" lang="en-US" altLang="en-US" sz="1050" b="0" i="0" u="none" strike="noStrike"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49995">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Dimensions (Lx W x H)</a:t>
                      </a: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gridSpan="3">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162.2× 150.6 × 165.6mm (6.3 x 5.9 x 6.5 inch)</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49995">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Heat Sink Material</a:t>
                      </a: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8 Heat Pipes/ Aluminum Fins</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23123">
                <a:tc rowSpan="15">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ct val="100000"/>
                        </a:lnSpc>
                        <a:spcBef>
                          <a:spcPct val="0"/>
                        </a:spcBef>
                        <a:spcAft>
                          <a:spcPct val="0"/>
                        </a:spcAft>
                        <a:buClrTx/>
                        <a:buSzTx/>
                        <a:buFontTx/>
                        <a:buNone/>
                        <a:tabLst/>
                      </a:pPr>
                      <a:r>
                        <a:rPr kumimoji="0" lang="en-US" altLang="en-US" sz="1050" b="0" i="0" u="none" strike="noStrike" kern="1200"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Fan</a:t>
                      </a: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endParaRPr kumimoji="0" lang="pt-BR"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135mm Fan</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 120mm Fan</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3123">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pt-BR"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Dimensions (L x W x H)</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135 x 135 x 26mm</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120 x 120 x 25mm</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9337914"/>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Profile</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Non-Led</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Non-Led</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8"/>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Quantity (pcs)</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1 PC</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defRPr/>
                      </a:pP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1 PC</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Speed </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0~1550RPM ± 15%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0~1950RPM ± 15% </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268585031"/>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Airflow (Max)</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107.9m³/h (63.6  CFM)</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107.1m³/h (63.1 CFM)</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Pressure (Max)</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1.92 </a:t>
                      </a:r>
                      <a:r>
                        <a:rPr kumimoji="0" lang="en-US" sz="1050" b="0" i="0" u="none" strike="noStrike" kern="1200" cap="none" normalizeH="0" baseline="0" dirty="0" err="1">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mmH₂O</a:t>
                      </a: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 </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2.69 </a:t>
                      </a:r>
                      <a:r>
                        <a:rPr kumimoji="0" lang="en-US" sz="1050" b="0" i="0" u="none" strike="noStrike" kern="1200" cap="none" normalizeH="0" baseline="0" dirty="0" err="1">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mmH₂O</a:t>
                      </a: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 </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1"/>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MTTF</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&gt;200,000 Hours</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&gt;200,000 Hours</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7614">
                <a:tc vMerge="1">
                  <a:txBody>
                    <a:bodyPr/>
                    <a:lstStyle/>
                    <a:p>
                      <a:endParaRPr lang="en-US"/>
                    </a:p>
                  </a:txBody>
                  <a:tcPr/>
                </a:tc>
                <a:tc>
                  <a:txBody>
                    <a:bodyPr/>
                    <a:lstStyle/>
                    <a:p>
                      <a:pPr algn="l" rtl="0" fontAlgn="ctr"/>
                      <a:r>
                        <a:rPr lang="en-US" sz="1050" b="0" i="0" u="none" strike="noStrike" dirty="0">
                          <a:solidFill>
                            <a:srgbClr val="595959"/>
                          </a:solidFill>
                          <a:effectLst/>
                          <a:latin typeface="Noto Sans" panose="02020500000000000000" charset="0"/>
                          <a:ea typeface="Noto Sans" panose="02020500000000000000" charset="0"/>
                        </a:rPr>
                        <a:t>  Noise Level </a:t>
                      </a: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(Max)</a:t>
                      </a:r>
                      <a:endParaRPr lang="en-US" sz="1050" b="0" i="0" u="none" strike="noStrike" dirty="0">
                        <a:solidFill>
                          <a:srgbClr val="595959"/>
                        </a:solidFill>
                        <a:effectLst/>
                        <a:latin typeface="Noto Sans" panose="02020500000000000000" charset="0"/>
                        <a:ea typeface="Noto Sans" panose="02020500000000000000" charset="0"/>
                      </a:endParaRPr>
                    </a:p>
                  </a:txBody>
                  <a:tcPr marL="1143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24.6 dB(A)</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22.6 dB(A)</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3"/>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Bearing</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LDB</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LDB</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Power Connector </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4-Pin PWM</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4-Pin PWM</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5"/>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50" b="0" i="0" u="none" strike="noStrike"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Rated Voltage </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12 VDC</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12 VDC</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17614">
                <a:tc vMerge="1">
                  <a:txBody>
                    <a:bodyPr/>
                    <a:lstStyle/>
                    <a:p>
                      <a:endParaRPr lang="en-US"/>
                    </a:p>
                  </a:txBody>
                  <a:tcPr/>
                </a:tc>
                <a:tc>
                  <a:txBody>
                    <a:body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rPr>
                        <a:t>Rated Current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0.1 A</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0.12 A</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7"/>
                  </a:ext>
                </a:extLst>
              </a:tr>
              <a:tr h="217614">
                <a:tc vMerge="1">
                  <a:txBody>
                    <a:bodyPr/>
                    <a:lstStyle/>
                    <a:p>
                      <a:endParaRPr lang="en-US"/>
                    </a:p>
                  </a:txBody>
                  <a:tcPr/>
                </a:tc>
                <a:tc>
                  <a:txBody>
                    <a:body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rPr>
                        <a:t>Safety Current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0.25 A</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0.25 A</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17614">
                <a:tc vMerge="1">
                  <a:txBody>
                    <a:bodyPr/>
                    <a:lstStyle/>
                    <a:p>
                      <a:endParaRPr lang="en-US"/>
                    </a:p>
                  </a:txBody>
                  <a:tcPr/>
                </a:tc>
                <a:tc>
                  <a:txBody>
                    <a:body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rPr>
                        <a:t>Power Consumption</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1.2~2.4 W</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105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eiryo" panose="020B0604030504040204" pitchFamily="34" charset="-128"/>
                        </a:rPr>
                        <a:t>1.44~3.0  W</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1742089"/>
                  </a:ext>
                </a:extLst>
              </a:tr>
              <a:tr h="147464">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Warranty</a:t>
                      </a: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gridSpan="3">
                  <a:txBody>
                    <a:bodyPr/>
                    <a:lstStyle/>
                    <a:p>
                      <a:pPr marL="180000" marR="0" lvl="0" indent="0" algn="ctr" defTabSz="417513" rtl="0" eaLnBrk="1" fontAlgn="ctr"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55565A"/>
                          </a:solidFill>
                          <a:effectLst/>
                          <a:latin typeface="Noto Sans" panose="02020500000000000000" charset="0"/>
                          <a:ea typeface="Noto Sans" panose="02020500000000000000" charset="0"/>
                          <a:cs typeface="Meiryo" panose="020B0604030504040204" pitchFamily="34" charset="-128"/>
                        </a:rPr>
                        <a:t>5 years</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ctr" latinLnBrk="0" hangingPunct="1">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9525" marR="9525" marT="9525" marB="0" anchor="ctr" horzOverflow="overflow">
                    <a:lnL w="12700" cap="flat" cmpd="sng" algn="ctr">
                      <a:solidFill>
                        <a:srgbClr val="A7A8AA"/>
                      </a:solidFill>
                      <a:prstDash val="solid"/>
                      <a:round/>
                      <a:headEnd type="none" w="med" len="med"/>
                      <a:tailEnd type="none" w="med" len="med"/>
                    </a:lnL>
                    <a:lnR w="12700" cap="flat" cmpd="sng" algn="ctr">
                      <a:solidFill>
                        <a:srgbClr val="A7A8AA"/>
                      </a:solidFill>
                      <a:prstDash val="solid"/>
                      <a:round/>
                      <a:headEnd type="none" w="med" len="med"/>
                      <a:tailEnd type="none" w="med" len="med"/>
                    </a:lnR>
                    <a:lnT w="12700" cap="flat" cmpd="sng" algn="ctr">
                      <a:solidFill>
                        <a:srgbClr val="A7A8AA"/>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3728400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75094</TotalTime>
  <Words>644</Words>
  <Application>Microsoft Office PowerPoint</Application>
  <PresentationFormat>Custom</PresentationFormat>
  <Paragraphs>117</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微軟正黑體</vt:lpstr>
      <vt:lpstr>Arial</vt:lpstr>
      <vt:lpstr>Calibri</vt:lpstr>
      <vt:lpstr>Noto Sans</vt:lpstr>
      <vt:lpstr>Teko</vt:lpstr>
      <vt:lpstr>Teko SemiBold</vt:lpstr>
      <vt:lpstr>Office 佈景主題</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Shao_Lee 李宜珈</dc:creator>
  <cp:lastModifiedBy>Aniek Stavast</cp:lastModifiedBy>
  <cp:revision>145</cp:revision>
  <dcterms:created xsi:type="dcterms:W3CDTF">2021-08-05T04:16:37Z</dcterms:created>
  <dcterms:modified xsi:type="dcterms:W3CDTF">2023-05-17T08:48:11Z</dcterms:modified>
</cp:coreProperties>
</file>